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7" r:id="rId8"/>
    <p:sldId id="261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396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21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574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040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00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639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754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947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50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99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83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74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86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15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30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24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D30F29-A03D-4B3F-9BEF-8214306C8BA6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0C16-9A75-47E7-AA79-20810EC76ED2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997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89018" y="340553"/>
            <a:ext cx="9144000" cy="1075527"/>
          </a:xfrm>
        </p:spPr>
        <p:txBody>
          <a:bodyPr/>
          <a:lstStyle/>
          <a:p>
            <a:r>
              <a:rPr lang="hu-H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REFUGEE CRISIS</a:t>
            </a:r>
            <a:endParaRPr lang="hu-H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834245" y="6181952"/>
            <a:ext cx="8357754" cy="6760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hu-HU" sz="3600" dirty="0" smtClean="0"/>
              <a:t>BY TAMARA TRENCSÉNYI AND LILLA SZAPPANOS 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76118"/>
            <a:ext cx="6085609" cy="4059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7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3291" y="369441"/>
            <a:ext cx="10733809" cy="46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4000" b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hu-HU" sz="40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hu-HU" sz="4000" b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refugee</a:t>
            </a:r>
            <a:r>
              <a:rPr lang="hu-HU" sz="40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hu-HU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sz="28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refugee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fled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country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serious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human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rights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violations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forced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65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refugees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hu-HU" sz="32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u-HU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04" y="3228245"/>
            <a:ext cx="6009260" cy="3381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9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92730" y="363682"/>
            <a:ext cx="8806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WHY TODAY’S REFUGEES HAVE TO FLEE?</a:t>
            </a:r>
            <a:endParaRPr lang="hu-HU" sz="4000" dirty="0"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95455" y="1335643"/>
            <a:ext cx="57956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3200" i="1" dirty="0" err="1">
                <a:latin typeface="Arial Narrow" panose="020B0606020202030204" pitchFamily="34" charset="0"/>
              </a:rPr>
              <a:t>They’re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forced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to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flee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persecution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for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their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political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or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religious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beliefs</a:t>
            </a:r>
            <a:r>
              <a:rPr lang="hu-HU" sz="3200" i="1" dirty="0">
                <a:latin typeface="Arial Narrow" panose="020B0606020202030204" pitchFamily="34" charset="0"/>
              </a:rPr>
              <a:t>, </a:t>
            </a:r>
            <a:r>
              <a:rPr lang="hu-HU" sz="3200" i="1" dirty="0" err="1">
                <a:latin typeface="Arial Narrow" panose="020B0606020202030204" pitchFamily="34" charset="0"/>
              </a:rPr>
              <a:t>ethnicity</a:t>
            </a:r>
            <a:r>
              <a:rPr lang="hu-HU" sz="3200" i="1" dirty="0">
                <a:latin typeface="Arial Narrow" panose="020B0606020202030204" pitchFamily="34" charset="0"/>
              </a:rPr>
              <a:t>, </a:t>
            </a:r>
            <a:r>
              <a:rPr lang="hu-HU" sz="3200" i="1" dirty="0" err="1">
                <a:latin typeface="Arial Narrow" panose="020B0606020202030204" pitchFamily="34" charset="0"/>
              </a:rPr>
              <a:t>nationality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smtClean="0">
                <a:latin typeface="Arial Narrow" panose="020B0606020202030204" pitchFamily="34" charset="0"/>
              </a:rPr>
              <a:t>of </a:t>
            </a:r>
            <a:r>
              <a:rPr lang="hu-HU" sz="3200" i="1" dirty="0">
                <a:latin typeface="Arial Narrow" panose="020B0606020202030204" pitchFamily="34" charset="0"/>
              </a:rPr>
              <a:t>a </a:t>
            </a:r>
            <a:r>
              <a:rPr lang="hu-HU" sz="3200" i="1" dirty="0" err="1">
                <a:latin typeface="Arial Narrow" panose="020B0606020202030204" pitchFamily="34" charset="0"/>
              </a:rPr>
              <a:t>particular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social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group</a:t>
            </a:r>
            <a:endParaRPr lang="hu-HU" sz="3200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3200" i="1" dirty="0" err="1">
                <a:latin typeface="Arial Narrow" panose="020B0606020202030204" pitchFamily="34" charset="0"/>
              </a:rPr>
              <a:t>They’re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compelled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to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leave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as</a:t>
            </a:r>
            <a:r>
              <a:rPr lang="hu-HU" sz="3200" i="1" dirty="0">
                <a:latin typeface="Arial Narrow" panose="020B0606020202030204" pitchFamily="34" charset="0"/>
              </a:rPr>
              <a:t> a </a:t>
            </a:r>
            <a:r>
              <a:rPr lang="hu-HU" sz="3200" i="1" dirty="0" err="1">
                <a:latin typeface="Arial Narrow" panose="020B0606020202030204" pitchFamily="34" charset="0"/>
              </a:rPr>
              <a:t>result</a:t>
            </a:r>
            <a:r>
              <a:rPr lang="hu-HU" sz="3200" i="1" dirty="0">
                <a:latin typeface="Arial Narrow" panose="020B0606020202030204" pitchFamily="34" charset="0"/>
              </a:rPr>
              <a:t> of </a:t>
            </a:r>
            <a:r>
              <a:rPr lang="hu-HU" sz="3200" i="1" dirty="0" err="1">
                <a:latin typeface="Arial Narrow" panose="020B0606020202030204" pitchFamily="34" charset="0"/>
              </a:rPr>
              <a:t>war</a:t>
            </a:r>
            <a:endParaRPr lang="hu-HU" sz="3200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3200" i="1" dirty="0" err="1">
                <a:latin typeface="Arial Narrow" panose="020B0606020202030204" pitchFamily="34" charset="0"/>
              </a:rPr>
              <a:t>They’re</a:t>
            </a:r>
            <a:r>
              <a:rPr lang="hu-HU" sz="3200" i="1" dirty="0">
                <a:latin typeface="Arial Narrow" panose="020B0606020202030204" pitchFamily="34" charset="0"/>
              </a:rPr>
              <a:t> </a:t>
            </a:r>
            <a:r>
              <a:rPr lang="hu-HU" sz="3200" i="1" dirty="0" err="1">
                <a:latin typeface="Arial Narrow" panose="020B0606020202030204" pitchFamily="34" charset="0"/>
              </a:rPr>
              <a:t>displaced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because</a:t>
            </a:r>
            <a:r>
              <a:rPr lang="hu-HU" sz="3200" i="1" dirty="0">
                <a:latin typeface="Arial Narrow" panose="020B0606020202030204" pitchFamily="34" charset="0"/>
              </a:rPr>
              <a:t> of “</a:t>
            </a:r>
            <a:r>
              <a:rPr lang="hu-HU" sz="3200" i="1" dirty="0" err="1">
                <a:latin typeface="Arial Narrow" panose="020B0606020202030204" pitchFamily="34" charset="0"/>
              </a:rPr>
              <a:t>natural</a:t>
            </a:r>
            <a:r>
              <a:rPr lang="hu-HU" sz="3200" i="1" dirty="0">
                <a:latin typeface="Arial Narrow" panose="020B0606020202030204" pitchFamily="34" charset="0"/>
              </a:rPr>
              <a:t>” </a:t>
            </a:r>
            <a:r>
              <a:rPr lang="hu-HU" sz="3200" i="1" dirty="0" err="1">
                <a:latin typeface="Arial Narrow" panose="020B0606020202030204" pitchFamily="34" charset="0"/>
              </a:rPr>
              <a:t>disasters</a:t>
            </a:r>
            <a:r>
              <a:rPr lang="hu-HU" sz="3200" i="1" dirty="0">
                <a:latin typeface="Arial Narrow" panose="020B0606020202030204" pitchFamily="34" charset="0"/>
              </a:rPr>
              <a:t>, </a:t>
            </a:r>
            <a:r>
              <a:rPr lang="hu-HU" sz="3200" i="1" dirty="0" err="1">
                <a:latin typeface="Arial Narrow" panose="020B0606020202030204" pitchFamily="34" charset="0"/>
              </a:rPr>
              <a:t>occurring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increasingly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as</a:t>
            </a:r>
            <a:r>
              <a:rPr lang="hu-HU" sz="3200" i="1" dirty="0">
                <a:latin typeface="Arial Narrow" panose="020B0606020202030204" pitchFamily="34" charset="0"/>
              </a:rPr>
              <a:t> a </a:t>
            </a:r>
            <a:r>
              <a:rPr lang="hu-HU" sz="3200" i="1" dirty="0" err="1">
                <a:latin typeface="Arial Narrow" panose="020B0606020202030204" pitchFamily="34" charset="0"/>
              </a:rPr>
              <a:t>consequence</a:t>
            </a:r>
            <a:r>
              <a:rPr lang="hu-HU" sz="3200" i="1" dirty="0">
                <a:latin typeface="Arial Narrow" panose="020B0606020202030204" pitchFamily="34" charset="0"/>
              </a:rPr>
              <a:t> of </a:t>
            </a:r>
            <a:r>
              <a:rPr lang="hu-HU" sz="3200" i="1" dirty="0" err="1">
                <a:latin typeface="Arial Narrow" panose="020B0606020202030204" pitchFamily="34" charset="0"/>
              </a:rPr>
              <a:t>climate</a:t>
            </a:r>
            <a:r>
              <a:rPr lang="hu-HU" sz="3200" i="1" dirty="0">
                <a:latin typeface="Arial Narrow" panose="020B0606020202030204" pitchFamily="34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</a:rPr>
              <a:t>change</a:t>
            </a:r>
            <a:r>
              <a:rPr lang="hu-HU" sz="3200" i="1" dirty="0">
                <a:latin typeface="Arial Narrow" panose="020B0606020202030204" pitchFamily="34" charset="0"/>
              </a:rPr>
              <a:t>.</a:t>
            </a:r>
            <a:endParaRPr lang="hu-HU" sz="3200" dirty="0">
              <a:latin typeface="Arial Narrow" panose="020B0606020202030204" pitchFamily="34" charset="0"/>
            </a:endParaRPr>
          </a:p>
          <a:p>
            <a:endParaRPr lang="hu-HU" dirty="0">
              <a:latin typeface="Arial Narrow" panose="020B0606020202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6" y="1610156"/>
            <a:ext cx="5451764" cy="3636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35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65317" y="435776"/>
            <a:ext cx="6078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err="1" smtClean="0">
                <a:latin typeface="Arial Narrow" panose="020B0606020202030204" pitchFamily="34" charset="0"/>
              </a:rPr>
              <a:t>War</a:t>
            </a:r>
            <a:r>
              <a:rPr lang="hu-HU" sz="5400" dirty="0" smtClean="0">
                <a:latin typeface="Arial Narrow" panose="020B0606020202030204" pitchFamily="34" charset="0"/>
              </a:rPr>
              <a:t> and </a:t>
            </a:r>
            <a:r>
              <a:rPr lang="hu-HU" sz="5400" dirty="0" err="1" smtClean="0">
                <a:latin typeface="Arial Narrow" panose="020B0606020202030204" pitchFamily="34" charset="0"/>
              </a:rPr>
              <a:t>persecution</a:t>
            </a:r>
            <a:endParaRPr lang="hu-HU" sz="5400" dirty="0">
              <a:latin typeface="Arial Narrow" panose="020B0606020202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831" y="2028616"/>
            <a:ext cx="6050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i="1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Middle</a:t>
            </a:r>
            <a:r>
              <a:rPr lang="hu-HU" sz="3200" i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east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is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the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most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affected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area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on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the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globe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hu-HU" sz="3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i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55% of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the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world’s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refugees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come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from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three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hu-HU" sz="32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countries</a:t>
            </a:r>
            <a:r>
              <a:rPr lang="hu-HU" sz="32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: </a:t>
            </a:r>
            <a:r>
              <a:rPr lang="hu-HU" sz="32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South </a:t>
            </a:r>
            <a:r>
              <a:rPr lang="hu-HU" sz="3200" b="1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Sudan</a:t>
            </a:r>
            <a:r>
              <a:rPr lang="hu-HU" sz="32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hu-HU" sz="3200" b="1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Afghanistan</a:t>
            </a:r>
            <a:r>
              <a:rPr lang="hu-HU" sz="32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and </a:t>
            </a:r>
            <a:r>
              <a:rPr lang="hu-HU" sz="3200" b="1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Syria</a:t>
            </a:r>
            <a:r>
              <a:rPr lang="hu-HU" sz="3200" i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04" y="1770801"/>
            <a:ext cx="6018781" cy="337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13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43866" y="270983"/>
            <a:ext cx="2675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dirty="0" err="1" smtClean="0">
                <a:latin typeface="Arial Narrow" panose="020B0606020202030204" pitchFamily="34" charset="0"/>
              </a:rPr>
              <a:t>Syria</a:t>
            </a:r>
            <a:endParaRPr lang="hu-HU" sz="4400" dirty="0"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28652" y="1146455"/>
            <a:ext cx="5430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hu-HU" sz="3600" dirty="0" err="1">
                <a:latin typeface="Arial Narrow" panose="020B0606020202030204" pitchFamily="34" charset="0"/>
              </a:rPr>
              <a:t>Enormous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suffering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hu-HU" sz="3600" dirty="0">
                <a:latin typeface="Arial Narrow" panose="020B0606020202030204" pitchFamily="34" charset="0"/>
              </a:rPr>
              <a:t>11 </a:t>
            </a:r>
            <a:r>
              <a:rPr lang="hu-HU" sz="3600" dirty="0" err="1">
                <a:latin typeface="Arial Narrow" panose="020B0606020202030204" pitchFamily="34" charset="0"/>
              </a:rPr>
              <a:t>million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people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were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displaced</a:t>
            </a:r>
            <a:r>
              <a:rPr lang="hu-HU" sz="3600" dirty="0">
                <a:latin typeface="Arial Narrow" panose="020B0606020202030204" pitchFamily="34" charset="0"/>
              </a:rPr>
              <a:t>, </a:t>
            </a:r>
            <a:r>
              <a:rPr lang="hu-HU" sz="3600" dirty="0" err="1">
                <a:latin typeface="Arial Narrow" panose="020B0606020202030204" pitchFamily="34" charset="0"/>
              </a:rPr>
              <a:t>about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half</a:t>
            </a:r>
            <a:r>
              <a:rPr lang="hu-HU" sz="3600" dirty="0">
                <a:latin typeface="Arial Narrow" panose="020B0606020202030204" pitchFamily="34" charset="0"/>
              </a:rPr>
              <a:t> of </a:t>
            </a:r>
            <a:r>
              <a:rPr lang="hu-HU" sz="3600" dirty="0" err="1">
                <a:latin typeface="Arial Narrow" panose="020B0606020202030204" pitchFamily="34" charset="0"/>
              </a:rPr>
              <a:t>them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within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the</a:t>
            </a:r>
            <a:r>
              <a:rPr lang="hu-HU" sz="3600" dirty="0">
                <a:latin typeface="Arial Narrow" panose="020B0606020202030204" pitchFamily="34" charset="0"/>
              </a:rPr>
              <a:t>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82585" y="1146455"/>
            <a:ext cx="5458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latin typeface="Arial Narrow" panose="020B0606020202030204" pitchFamily="34" charset="0"/>
              </a:rPr>
              <a:t>Refugees</a:t>
            </a:r>
            <a:r>
              <a:rPr lang="hu-HU" sz="2400" dirty="0" smtClean="0"/>
              <a:t> </a:t>
            </a:r>
            <a:r>
              <a:rPr lang="hu-HU" sz="3600" dirty="0">
                <a:latin typeface="Arial Narrow" panose="020B0606020202030204" pitchFamily="34" charset="0"/>
              </a:rPr>
              <a:t>of </a:t>
            </a:r>
            <a:r>
              <a:rPr lang="hu-HU" sz="3600" dirty="0" err="1">
                <a:latin typeface="Arial Narrow" panose="020B0606020202030204" pitchFamily="34" charset="0"/>
              </a:rPr>
              <a:t>Iraq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are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displaced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due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to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the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Iraq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War</a:t>
            </a:r>
            <a:r>
              <a:rPr lang="hu-HU" sz="3600" dirty="0">
                <a:latin typeface="Arial Narrow" panose="020B0606020202030204" pitchFamily="34" charset="0"/>
              </a:rPr>
              <a:t> and </a:t>
            </a:r>
            <a:r>
              <a:rPr lang="hu-HU" sz="3600" dirty="0" err="1">
                <a:latin typeface="Arial Narrow" panose="020B0606020202030204" pitchFamily="34" charset="0"/>
              </a:rPr>
              <a:t>persecution</a:t>
            </a:r>
            <a:endParaRPr lang="hu-HU" sz="3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latin typeface="Arial Narrow" panose="020B0606020202030204" pitchFamily="34" charset="0"/>
              </a:rPr>
              <a:t>They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have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fled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to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nearby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states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including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Pakistan</a:t>
            </a:r>
            <a:r>
              <a:rPr lang="hu-HU" sz="3600" dirty="0">
                <a:latin typeface="Arial Narrow" panose="020B0606020202030204" pitchFamily="34" charset="0"/>
              </a:rPr>
              <a:t>, Jordan, </a:t>
            </a:r>
            <a:r>
              <a:rPr lang="hu-HU" sz="3600" dirty="0" err="1">
                <a:latin typeface="Arial Narrow" panose="020B0606020202030204" pitchFamily="34" charset="0"/>
              </a:rPr>
              <a:t>Syria</a:t>
            </a:r>
            <a:r>
              <a:rPr lang="hu-HU" sz="3600" dirty="0">
                <a:latin typeface="Arial Narrow" panose="020B0606020202030204" pitchFamily="34" charset="0"/>
              </a:rPr>
              <a:t>, </a:t>
            </a:r>
            <a:r>
              <a:rPr lang="hu-HU" sz="3600" dirty="0" err="1">
                <a:latin typeface="Arial Narrow" panose="020B0606020202030204" pitchFamily="34" charset="0"/>
              </a:rPr>
              <a:t>Lebanon</a:t>
            </a:r>
            <a:r>
              <a:rPr lang="hu-HU" sz="3600" dirty="0">
                <a:latin typeface="Arial Narrow" panose="020B0606020202030204" pitchFamily="34" charset="0"/>
              </a:rPr>
              <a:t>, </a:t>
            </a:r>
            <a:r>
              <a:rPr lang="hu-HU" sz="3600" dirty="0" err="1">
                <a:latin typeface="Arial Narrow" panose="020B0606020202030204" pitchFamily="34" charset="0"/>
              </a:rPr>
              <a:t>Egypt</a:t>
            </a:r>
            <a:r>
              <a:rPr lang="hu-HU" sz="3600" dirty="0">
                <a:latin typeface="Arial Narrow" panose="020B0606020202030204" pitchFamily="34" charset="0"/>
              </a:rPr>
              <a:t>, </a:t>
            </a:r>
            <a:r>
              <a:rPr lang="hu-HU" sz="3600" dirty="0" err="1">
                <a:latin typeface="Arial Narrow" panose="020B0606020202030204" pitchFamily="34" charset="0"/>
              </a:rPr>
              <a:t>Turkey</a:t>
            </a:r>
            <a:r>
              <a:rPr lang="hu-HU" sz="3600" dirty="0">
                <a:latin typeface="Arial Narrow" panose="020B0606020202030204" pitchFamily="34" charset="0"/>
              </a:rPr>
              <a:t>, and </a:t>
            </a:r>
            <a:r>
              <a:rPr lang="hu-HU" sz="3600" dirty="0" err="1">
                <a:latin typeface="Arial Narrow" panose="020B0606020202030204" pitchFamily="34" charset="0"/>
              </a:rPr>
              <a:t>Iran</a:t>
            </a:r>
            <a:r>
              <a:rPr lang="hu-HU" sz="3600" dirty="0">
                <a:latin typeface="Arial Narrow" panose="020B0606020202030204" pitchFamily="34" charset="0"/>
              </a:rPr>
              <a:t>.</a:t>
            </a:r>
          </a:p>
          <a:p>
            <a:endParaRPr lang="hu-HU" sz="3600" dirty="0">
              <a:latin typeface="Arial Narrow" panose="020B0606020202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394859" y="187446"/>
            <a:ext cx="3034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>
                <a:latin typeface="Arial Narrow" panose="020B0606020202030204" pitchFamily="34" charset="0"/>
              </a:rPr>
              <a:t>Iraq</a:t>
            </a:r>
            <a:endParaRPr lang="hu-HU" sz="4400" dirty="0">
              <a:latin typeface="Arial Narrow" panose="020B0606020202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4" y="3608055"/>
            <a:ext cx="4650769" cy="303162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4383" y="284601"/>
            <a:ext cx="10243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Arial Narrow" panose="020B0606020202030204" pitchFamily="34" charset="0"/>
              </a:rPr>
              <a:t>The </a:t>
            </a:r>
            <a:r>
              <a:rPr lang="hu-HU" sz="3600" dirty="0" err="1">
                <a:latin typeface="Arial Narrow" panose="020B0606020202030204" pitchFamily="34" charset="0"/>
              </a:rPr>
              <a:t>Earth’s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climate</a:t>
            </a:r>
            <a:r>
              <a:rPr lang="hu-HU" sz="3600" dirty="0">
                <a:latin typeface="Arial Narrow" panose="020B0606020202030204" pitchFamily="34" charset="0"/>
              </a:rPr>
              <a:t> is </a:t>
            </a:r>
            <a:r>
              <a:rPr lang="hu-HU" sz="3600" dirty="0" err="1">
                <a:latin typeface="Arial Narrow" panose="020B0606020202030204" pitchFamily="34" charset="0"/>
              </a:rPr>
              <a:t>changing</a:t>
            </a:r>
            <a:r>
              <a:rPr lang="hu-HU" sz="3600" dirty="0">
                <a:latin typeface="Arial Narrow" panose="020B0606020202030204" pitchFamily="34" charset="0"/>
              </a:rPr>
              <a:t>, </a:t>
            </a:r>
            <a:r>
              <a:rPr lang="hu-HU" sz="3600" dirty="0" err="1">
                <a:latin typeface="Arial Narrow" panose="020B0606020202030204" pitchFamily="34" charset="0"/>
              </a:rPr>
              <a:t>therefore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families</a:t>
            </a:r>
            <a:r>
              <a:rPr lang="hu-HU" sz="3600" dirty="0">
                <a:latin typeface="Arial Narrow" panose="020B0606020202030204" pitchFamily="34" charset="0"/>
              </a:rPr>
              <a:t> and </a:t>
            </a:r>
            <a:r>
              <a:rPr lang="hu-HU" sz="3600" dirty="0" err="1">
                <a:latin typeface="Arial Narrow" panose="020B0606020202030204" pitchFamily="34" charset="0"/>
              </a:rPr>
              <a:t>communities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have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already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started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to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suffer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from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disasters</a:t>
            </a:r>
            <a:r>
              <a:rPr lang="hu-HU" sz="3600" dirty="0">
                <a:latin typeface="Arial Narrow" panose="020B0606020202030204" pitchFamily="34" charset="0"/>
              </a:rPr>
              <a:t> and </a:t>
            </a:r>
            <a:r>
              <a:rPr lang="hu-HU" sz="3600" dirty="0" err="1">
                <a:latin typeface="Arial Narrow" panose="020B0606020202030204" pitchFamily="34" charset="0"/>
              </a:rPr>
              <a:t>the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consequences</a:t>
            </a:r>
            <a:r>
              <a:rPr lang="hu-HU" sz="3600" dirty="0">
                <a:latin typeface="Arial Narrow" panose="020B0606020202030204" pitchFamily="34" charset="0"/>
              </a:rPr>
              <a:t> of </a:t>
            </a:r>
            <a:r>
              <a:rPr lang="hu-HU" sz="3600" dirty="0" err="1">
                <a:latin typeface="Arial Narrow" panose="020B0606020202030204" pitchFamily="34" charset="0"/>
              </a:rPr>
              <a:t>climate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change</a:t>
            </a:r>
            <a:r>
              <a:rPr lang="hu-HU" sz="3600" dirty="0">
                <a:latin typeface="Arial Narrow" panose="020B0606020202030204" pitchFamily="34" charset="0"/>
              </a:rPr>
              <a:t>, </a:t>
            </a:r>
            <a:r>
              <a:rPr lang="hu-HU" sz="3600" dirty="0" err="1">
                <a:latin typeface="Arial Narrow" panose="020B0606020202030204" pitchFamily="34" charset="0"/>
              </a:rPr>
              <a:t>forced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to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leave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their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homes</a:t>
            </a:r>
            <a:r>
              <a:rPr lang="hu-HU" sz="36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67590" y="1843980"/>
            <a:ext cx="980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 smtClean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44382" y="5003863"/>
            <a:ext cx="726591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 err="1">
                <a:latin typeface="Arial Narrow" panose="020B0606020202030204" pitchFamily="34" charset="0"/>
              </a:rPr>
              <a:t>Drought</a:t>
            </a:r>
            <a:r>
              <a:rPr lang="hu-HU" sz="3600" dirty="0">
                <a:latin typeface="Arial Narrow" panose="020B0606020202030204" pitchFamily="34" charset="0"/>
              </a:rPr>
              <a:t> and </a:t>
            </a:r>
            <a:r>
              <a:rPr lang="hu-HU" sz="3600" dirty="0" err="1">
                <a:latin typeface="Arial Narrow" panose="020B0606020202030204" pitchFamily="34" charset="0"/>
              </a:rPr>
              <a:t>desertification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already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ruined</a:t>
            </a:r>
            <a:r>
              <a:rPr lang="hu-HU" sz="3600" dirty="0">
                <a:latin typeface="Arial Narrow" panose="020B0606020202030204" pitchFamily="34" charset="0"/>
              </a:rPr>
              <a:t> a </a:t>
            </a:r>
            <a:r>
              <a:rPr lang="hu-HU" sz="3600" dirty="0" err="1">
                <a:latin typeface="Arial Narrow" panose="020B0606020202030204" pitchFamily="34" charset="0"/>
              </a:rPr>
              <a:t>lot</a:t>
            </a:r>
            <a:r>
              <a:rPr lang="hu-HU" sz="3600" dirty="0">
                <a:latin typeface="Arial Narrow" panose="020B0606020202030204" pitchFamily="34" charset="0"/>
              </a:rPr>
              <a:t> of </a:t>
            </a:r>
            <a:r>
              <a:rPr lang="hu-HU" sz="3600" dirty="0" err="1">
                <a:latin typeface="Arial Narrow" panose="020B0606020202030204" pitchFamily="34" charset="0"/>
              </a:rPr>
              <a:t>productive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land</a:t>
            </a:r>
            <a:r>
              <a:rPr lang="hu-HU" sz="3600" dirty="0">
                <a:latin typeface="Arial Narrow" panose="020B0606020202030204" pitchFamily="34" charset="0"/>
              </a:rPr>
              <a:t>  </a:t>
            </a:r>
            <a:r>
              <a:rPr lang="hu-HU" sz="3600" dirty="0" err="1">
                <a:latin typeface="Arial Narrow" panose="020B0606020202030204" pitchFamily="34" charset="0"/>
              </a:rPr>
              <a:t>in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China</a:t>
            </a:r>
            <a:r>
              <a:rPr lang="hu-HU" sz="3600" dirty="0">
                <a:latin typeface="Arial Narrow" panose="020B0606020202030204" pitchFamily="34" charset="0"/>
              </a:rPr>
              <a:t> and </a:t>
            </a:r>
            <a:r>
              <a:rPr lang="hu-HU" sz="3600" dirty="0" err="1">
                <a:latin typeface="Arial Narrow" panose="020B0606020202030204" pitchFamily="34" charset="0"/>
              </a:rPr>
              <a:t>in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some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African</a:t>
            </a:r>
            <a:r>
              <a:rPr lang="hu-HU" sz="3600" dirty="0">
                <a:latin typeface="Arial Narrow" panose="020B0606020202030204" pitchFamily="34" charset="0"/>
              </a:rPr>
              <a:t> </a:t>
            </a:r>
            <a:r>
              <a:rPr lang="hu-HU" sz="3600" dirty="0" err="1">
                <a:latin typeface="Arial Narrow" panose="020B0606020202030204" pitchFamily="34" charset="0"/>
              </a:rPr>
              <a:t>countries</a:t>
            </a:r>
            <a:r>
              <a:rPr lang="hu-HU" sz="3600" dirty="0">
                <a:latin typeface="Arial Narrow" panose="020B0606020202030204" pitchFamily="34" charset="0"/>
              </a:rPr>
              <a:t>.</a:t>
            </a:r>
          </a:p>
          <a:p>
            <a:endParaRPr lang="hu-HU" sz="3600" dirty="0">
              <a:latin typeface="Arial Narrow" panose="020B0606020202030204" pitchFamily="34" charset="0"/>
            </a:endParaRPr>
          </a:p>
          <a:p>
            <a:pPr>
              <a:spcAft>
                <a:spcPts val="1500"/>
              </a:spcAft>
            </a:pPr>
            <a:endParaRPr lang="hu-H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77" y="2167145"/>
            <a:ext cx="3039867" cy="4577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7" y="2382489"/>
            <a:ext cx="3780503" cy="251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5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6698" y="458956"/>
            <a:ext cx="1075805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err="1">
                <a:latin typeface="Arial Narrow" panose="020B0606020202030204" pitchFamily="34" charset="0"/>
              </a:rPr>
              <a:t>In</a:t>
            </a:r>
            <a:r>
              <a:rPr lang="hu-HU" sz="4000" b="1" dirty="0">
                <a:latin typeface="Arial Narrow" panose="020B0606020202030204" pitchFamily="34" charset="0"/>
              </a:rPr>
              <a:t> </a:t>
            </a:r>
            <a:r>
              <a:rPr lang="hu-HU" sz="4000" b="1" dirty="0" err="1">
                <a:latin typeface="Arial Narrow" panose="020B0606020202030204" pitchFamily="34" charset="0"/>
              </a:rPr>
              <a:t>addition</a:t>
            </a:r>
            <a:r>
              <a:rPr lang="hu-HU" sz="4000" b="1" dirty="0">
                <a:latin typeface="Arial Narrow" panose="020B0606020202030204" pitchFamily="34" charset="0"/>
              </a:rPr>
              <a:t> </a:t>
            </a:r>
            <a:r>
              <a:rPr lang="hu-HU" sz="4000" b="1" dirty="0" err="1">
                <a:latin typeface="Arial Narrow" panose="020B0606020202030204" pitchFamily="34" charset="0"/>
              </a:rPr>
              <a:t>to</a:t>
            </a:r>
            <a:r>
              <a:rPr lang="hu-HU" sz="4000" b="1" dirty="0">
                <a:latin typeface="Arial Narrow" panose="020B0606020202030204" pitchFamily="34" charset="0"/>
              </a:rPr>
              <a:t> </a:t>
            </a:r>
            <a:r>
              <a:rPr lang="hu-HU" sz="4000" b="1" dirty="0" err="1">
                <a:latin typeface="Arial Narrow" panose="020B0606020202030204" pitchFamily="34" charset="0"/>
              </a:rPr>
              <a:t>persecution</a:t>
            </a:r>
            <a:r>
              <a:rPr lang="hu-HU" sz="4000" b="1" dirty="0">
                <a:latin typeface="Arial Narrow" panose="020B0606020202030204" pitchFamily="34" charset="0"/>
              </a:rPr>
              <a:t> and </a:t>
            </a:r>
            <a:r>
              <a:rPr lang="hu-HU" sz="4000" b="1" dirty="0" err="1">
                <a:latin typeface="Arial Narrow" panose="020B0606020202030204" pitchFamily="34" charset="0"/>
              </a:rPr>
              <a:t>conflict</a:t>
            </a:r>
            <a:r>
              <a:rPr lang="hu-HU" sz="4000" b="1" dirty="0">
                <a:latin typeface="Arial Narrow" panose="020B0606020202030204" pitchFamily="34" charset="0"/>
              </a:rPr>
              <a:t>, </a:t>
            </a:r>
            <a:r>
              <a:rPr lang="hu-HU" sz="4000" b="1" dirty="0" err="1">
                <a:latin typeface="Arial Narrow" panose="020B0606020202030204" pitchFamily="34" charset="0"/>
              </a:rPr>
              <a:t>causes</a:t>
            </a:r>
            <a:r>
              <a:rPr lang="hu-HU" sz="4000" b="1" dirty="0">
                <a:latin typeface="Arial Narrow" panose="020B0606020202030204" pitchFamily="34" charset="0"/>
              </a:rPr>
              <a:t> of </a:t>
            </a:r>
            <a:r>
              <a:rPr lang="hu-HU" sz="4000" b="1" dirty="0" err="1">
                <a:latin typeface="Arial Narrow" panose="020B0606020202030204" pitchFamily="34" charset="0"/>
              </a:rPr>
              <a:t>people</a:t>
            </a:r>
            <a:r>
              <a:rPr lang="hu-HU" sz="4000" b="1" dirty="0">
                <a:latin typeface="Arial Narrow" panose="020B0606020202030204" pitchFamily="34" charset="0"/>
              </a:rPr>
              <a:t> </a:t>
            </a:r>
            <a:r>
              <a:rPr lang="hu-HU" sz="4000" b="1" dirty="0" err="1">
                <a:latin typeface="Arial Narrow" panose="020B0606020202030204" pitchFamily="34" charset="0"/>
              </a:rPr>
              <a:t>seeking</a:t>
            </a:r>
            <a:r>
              <a:rPr lang="hu-HU" sz="4000" b="1" dirty="0">
                <a:latin typeface="Arial Narrow" panose="020B0606020202030204" pitchFamily="34" charset="0"/>
              </a:rPr>
              <a:t> </a:t>
            </a:r>
            <a:r>
              <a:rPr lang="hu-HU" sz="4000" b="1" dirty="0" err="1">
                <a:latin typeface="Arial Narrow" panose="020B0606020202030204" pitchFamily="34" charset="0"/>
              </a:rPr>
              <a:t>refuge</a:t>
            </a:r>
            <a:r>
              <a:rPr lang="hu-HU" sz="4000" b="1" dirty="0">
                <a:latin typeface="Arial Narrow" panose="020B0606020202030204" pitchFamily="34" charset="0"/>
              </a:rPr>
              <a:t> </a:t>
            </a:r>
            <a:r>
              <a:rPr lang="hu-HU" sz="4000" b="1" dirty="0" err="1">
                <a:latin typeface="Arial Narrow" panose="020B0606020202030204" pitchFamily="34" charset="0"/>
              </a:rPr>
              <a:t>can</a:t>
            </a:r>
            <a:r>
              <a:rPr lang="hu-HU" sz="4000" b="1" dirty="0">
                <a:latin typeface="Arial Narrow" panose="020B0606020202030204" pitchFamily="34" charset="0"/>
              </a:rPr>
              <a:t> be:</a:t>
            </a:r>
            <a:r>
              <a:rPr lang="hu-HU" dirty="0">
                <a:latin typeface="Arial Narrow" panose="020B0606020202030204" pitchFamily="34" charset="0"/>
              </a:rPr>
              <a:t/>
            </a:r>
            <a:br>
              <a:rPr lang="hu-HU" dirty="0">
                <a:latin typeface="Arial Narrow" panose="020B0606020202030204" pitchFamily="34" charset="0"/>
              </a:rPr>
            </a:br>
            <a:endParaRPr lang="hu-HU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Arial Narrow" panose="020B0606020202030204" pitchFamily="34" charset="0"/>
              </a:rPr>
              <a:t>natural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disaster</a:t>
            </a:r>
            <a:r>
              <a:rPr lang="hu-HU" sz="2400" dirty="0">
                <a:latin typeface="Arial Narrow" panose="020B0606020202030204" pitchFamily="34" charset="0"/>
              </a:rPr>
              <a:t> (</a:t>
            </a:r>
            <a:r>
              <a:rPr lang="hu-HU" sz="2400" dirty="0" err="1">
                <a:latin typeface="Arial Narrow" panose="020B0606020202030204" pitchFamily="34" charset="0"/>
              </a:rPr>
              <a:t>due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to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climate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change</a:t>
            </a:r>
            <a:r>
              <a:rPr lang="hu-HU" sz="2400" dirty="0">
                <a:latin typeface="Arial Narrow" panose="020B0606020202030204" pitchFamily="34" charset="0"/>
              </a:rPr>
              <a:t>) :</a:t>
            </a:r>
            <a:r>
              <a:rPr lang="hu-HU" sz="2400" dirty="0" err="1">
                <a:latin typeface="Arial Narrow" panose="020B0606020202030204" pitchFamily="34" charset="0"/>
              </a:rPr>
              <a:t>floods</a:t>
            </a:r>
            <a:r>
              <a:rPr lang="hu-HU" sz="2400" dirty="0">
                <a:latin typeface="Arial Narrow" panose="020B0606020202030204" pitchFamily="34" charset="0"/>
              </a:rPr>
              <a:t>, </a:t>
            </a:r>
            <a:r>
              <a:rPr lang="hu-HU" sz="2400" dirty="0" err="1">
                <a:latin typeface="Arial Narrow" panose="020B0606020202030204" pitchFamily="34" charset="0"/>
              </a:rPr>
              <a:t>earthquakes</a:t>
            </a:r>
            <a:r>
              <a:rPr lang="hu-HU" sz="2400" dirty="0">
                <a:latin typeface="Arial Narrow" panose="020B0606020202030204" pitchFamily="34" charset="0"/>
              </a:rPr>
              <a:t>, </a:t>
            </a:r>
            <a:r>
              <a:rPr lang="hu-HU" sz="2400" dirty="0" err="1">
                <a:latin typeface="Arial Narrow" panose="020B0606020202030204" pitchFamily="34" charset="0"/>
              </a:rPr>
              <a:t>hurricanes</a:t>
            </a:r>
            <a:r>
              <a:rPr lang="hu-HU" sz="2400" dirty="0">
                <a:latin typeface="Arial Narrow" panose="020B0606020202030204" pitchFamily="34" charset="0"/>
              </a:rPr>
              <a:t>, </a:t>
            </a:r>
            <a:r>
              <a:rPr lang="hu-HU" sz="2400" dirty="0" err="1">
                <a:latin typeface="Arial Narrow" panose="020B0606020202030204" pitchFamily="34" charset="0"/>
              </a:rPr>
              <a:t>mudslides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Arial Narrow" panose="020B0606020202030204" pitchFamily="34" charset="0"/>
              </a:rPr>
              <a:t>Drought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Arial Narrow" panose="020B0606020202030204" pitchFamily="34" charset="0"/>
              </a:rPr>
              <a:t>desertification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Arial Narrow" panose="020B0606020202030204" pitchFamily="34" charset="0"/>
              </a:rPr>
              <a:t>the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salinization</a:t>
            </a:r>
            <a:r>
              <a:rPr lang="hu-HU" sz="2400" dirty="0">
                <a:latin typeface="Arial Narrow" panose="020B0606020202030204" pitchFamily="34" charset="0"/>
              </a:rPr>
              <a:t> of </a:t>
            </a:r>
            <a:r>
              <a:rPr lang="hu-HU" sz="2400" dirty="0" err="1">
                <a:latin typeface="Arial Narrow" panose="020B0606020202030204" pitchFamily="34" charset="0"/>
              </a:rPr>
              <a:t>ground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water</a:t>
            </a:r>
            <a:r>
              <a:rPr lang="hu-HU" sz="2400" dirty="0">
                <a:latin typeface="Arial Narrow" panose="020B0606020202030204" pitchFamily="34" charset="0"/>
              </a:rPr>
              <a:t> and </a:t>
            </a:r>
            <a:r>
              <a:rPr lang="hu-HU" sz="2400" dirty="0" err="1">
                <a:latin typeface="Arial Narrow" panose="020B0606020202030204" pitchFamily="34" charset="0"/>
              </a:rPr>
              <a:t>soil</a:t>
            </a:r>
            <a:r>
              <a:rPr lang="hu-HU" sz="2400" dirty="0">
                <a:latin typeface="Arial Narrow" panose="020B060602020203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Arial Narrow" panose="020B0606020202030204" pitchFamily="34" charset="0"/>
              </a:rPr>
              <a:t> and </a:t>
            </a:r>
            <a:r>
              <a:rPr lang="hu-HU" sz="2400" dirty="0" err="1">
                <a:latin typeface="Arial Narrow" panose="020B0606020202030204" pitchFamily="34" charset="0"/>
              </a:rPr>
              <a:t>rising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sea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levels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Arial Narrow" panose="020B0606020202030204" pitchFamily="34" charset="0"/>
              </a:rPr>
              <a:t>climate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change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Arial Narrow" panose="020B0606020202030204" pitchFamily="34" charset="0"/>
              </a:rPr>
              <a:t>severe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socio-economic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deprivation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Arial Narrow" panose="020B0606020202030204" pitchFamily="34" charset="0"/>
              </a:rPr>
              <a:t>lack</a:t>
            </a:r>
            <a:r>
              <a:rPr lang="hu-HU" sz="2400" dirty="0">
                <a:latin typeface="Arial Narrow" panose="020B0606020202030204" pitchFamily="34" charset="0"/>
              </a:rPr>
              <a:t> of: </a:t>
            </a:r>
            <a:r>
              <a:rPr lang="hu-HU" sz="2400" dirty="0" err="1">
                <a:latin typeface="Arial Narrow" panose="020B0606020202030204" pitchFamily="34" charset="0"/>
              </a:rPr>
              <a:t>food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Arial Narrow" panose="020B0606020202030204" pitchFamily="34" charset="0"/>
              </a:rPr>
              <a:t>Water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Arial Narrow" panose="020B0606020202030204" pitchFamily="34" charset="0"/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Arial Narrow" panose="020B0606020202030204" pitchFamily="34" charset="0"/>
              </a:rPr>
              <a:t>health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care</a:t>
            </a:r>
            <a:r>
              <a:rPr lang="hu-HU" sz="2400" dirty="0">
                <a:latin typeface="Arial Narrow" panose="020B0606020202030204" pitchFamily="34" charset="0"/>
              </a:rPr>
              <a:t> and a </a:t>
            </a:r>
            <a:r>
              <a:rPr lang="hu-HU" sz="2400" dirty="0" err="1">
                <a:latin typeface="Arial Narrow" panose="020B0606020202030204" pitchFamily="34" charset="0"/>
              </a:rPr>
              <a:t>livelihood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81" y="2863537"/>
            <a:ext cx="6285346" cy="353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16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99655" y="4341068"/>
            <a:ext cx="9792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>
                <a:latin typeface="Arial Narrow" panose="020B0606020202030204" pitchFamily="34" charset="0"/>
              </a:rPr>
              <a:t>Natural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disasters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displaced</a:t>
            </a:r>
            <a:r>
              <a:rPr lang="hu-HU" sz="2800" dirty="0">
                <a:latin typeface="Arial Narrow" panose="020B0606020202030204" pitchFamily="34" charset="0"/>
              </a:rPr>
              <a:t> more </a:t>
            </a:r>
            <a:r>
              <a:rPr lang="hu-HU" sz="2800" dirty="0" err="1">
                <a:latin typeface="Arial Narrow" panose="020B0606020202030204" pitchFamily="34" charset="0"/>
              </a:rPr>
              <a:t>people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than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war</a:t>
            </a:r>
            <a:r>
              <a:rPr lang="hu-HU" sz="2800" dirty="0">
                <a:latin typeface="Arial Narrow" panose="020B0606020202030204" pitchFamily="34" charset="0"/>
              </a:rPr>
              <a:t> in 2013.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>
                <a:latin typeface="Arial Narrow" panose="020B0606020202030204" pitchFamily="34" charset="0"/>
              </a:rPr>
              <a:t>Mega-disasters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attract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international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attention</a:t>
            </a:r>
            <a:r>
              <a:rPr lang="hu-HU" sz="2800" dirty="0">
                <a:latin typeface="Arial Narrow" panose="020B0606020202030204" pitchFamily="34" charset="0"/>
              </a:rPr>
              <a:t>, </a:t>
            </a:r>
            <a:r>
              <a:rPr lang="hu-HU" sz="2800" dirty="0" err="1">
                <a:latin typeface="Arial Narrow" panose="020B0606020202030204" pitchFamily="34" charset="0"/>
              </a:rPr>
              <a:t>but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smaller-scale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damages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often</a:t>
            </a:r>
            <a:r>
              <a:rPr lang="hu-HU" sz="2800" dirty="0">
                <a:latin typeface="Arial Narrow" panose="020B0606020202030204" pitchFamily="34" charset="0"/>
              </a:rPr>
              <a:t> go </a:t>
            </a:r>
            <a:r>
              <a:rPr lang="hu-HU" sz="2800" dirty="0" err="1">
                <a:latin typeface="Arial Narrow" panose="020B0606020202030204" pitchFamily="34" charset="0"/>
              </a:rPr>
              <a:t>unrecorded</a:t>
            </a:r>
            <a:r>
              <a:rPr lang="hu-HU" sz="280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Arial Narrow" panose="020B0606020202030204" pitchFamily="34" charset="0"/>
              </a:rPr>
              <a:t>Somalia</a:t>
            </a:r>
            <a:r>
              <a:rPr lang="hu-HU" sz="2800" dirty="0" smtClean="0">
                <a:latin typeface="Arial Narrow" panose="020B0606020202030204" pitchFamily="34" charset="0"/>
              </a:rPr>
              <a:t>, South </a:t>
            </a:r>
            <a:r>
              <a:rPr lang="hu-HU" sz="2800" dirty="0" err="1" smtClean="0">
                <a:latin typeface="Arial Narrow" panose="020B0606020202030204" pitchFamily="34" charset="0"/>
              </a:rPr>
              <a:t>Sudan</a:t>
            </a:r>
            <a:r>
              <a:rPr lang="hu-HU" sz="2800" dirty="0" smtClean="0">
                <a:latin typeface="Arial Narrow" panose="020B0606020202030204" pitchFamily="34" charset="0"/>
              </a:rPr>
              <a:t>, Lake </a:t>
            </a:r>
            <a:r>
              <a:rPr lang="hu-HU" sz="2800" dirty="0" err="1" smtClean="0">
                <a:latin typeface="Arial Narrow" panose="020B0606020202030204" pitchFamily="34" charset="0"/>
              </a:rPr>
              <a:t>Chad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Basin</a:t>
            </a:r>
            <a:endParaRPr lang="hu-HU" sz="2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>
              <a:latin typeface="Arial Narrow" panose="020B060602020203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5" y="759326"/>
            <a:ext cx="4915621" cy="32627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2" y="1316182"/>
            <a:ext cx="4906818" cy="2944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2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Benutzerdefiniert</PresentationFormat>
  <Paragraphs>36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Ion</vt:lpstr>
      <vt:lpstr>REFUGEE CRISIS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Immigration</dc:title>
  <dc:creator>Lilla</dc:creator>
  <cp:lastModifiedBy>winter</cp:lastModifiedBy>
  <cp:revision>44</cp:revision>
  <dcterms:created xsi:type="dcterms:W3CDTF">2018-02-19T14:38:57Z</dcterms:created>
  <dcterms:modified xsi:type="dcterms:W3CDTF">2018-03-13T13:55:14Z</dcterms:modified>
</cp:coreProperties>
</file>